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9" r:id="rId2"/>
    <p:sldId id="327" r:id="rId3"/>
    <p:sldId id="397" r:id="rId4"/>
    <p:sldId id="404" r:id="rId5"/>
    <p:sldId id="403" r:id="rId6"/>
    <p:sldId id="407" r:id="rId7"/>
    <p:sldId id="406" r:id="rId8"/>
    <p:sldId id="405" r:id="rId9"/>
    <p:sldId id="408" r:id="rId10"/>
    <p:sldId id="409" r:id="rId11"/>
    <p:sldId id="410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383" r:id="rId20"/>
  </p:sldIdLst>
  <p:sldSz cx="9144000" cy="6858000" type="overhead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800"/>
    <a:srgbClr val="21FF21"/>
    <a:srgbClr val="FF007D"/>
    <a:srgbClr val="EAEAEA"/>
    <a:srgbClr val="A000FF"/>
    <a:srgbClr val="FF9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4660" autoAdjust="0"/>
  </p:normalViewPr>
  <p:slideViewPr>
    <p:cSldViewPr>
      <p:cViewPr>
        <p:scale>
          <a:sx n="80" d="100"/>
          <a:sy n="80" d="100"/>
        </p:scale>
        <p:origin x="-1470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5625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8B966B7-26FA-4624-9DC2-13B63E799A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559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89513" cy="4475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6FD7609-44ED-47F4-A4B2-724CC7B3A4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189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NSRR Národní strategický referenční rámec</a:t>
            </a:r>
          </a:p>
        </p:txBody>
      </p:sp>
      <p:sp>
        <p:nvSpPr>
          <p:cNvPr id="665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A754B8-527D-4CD0-9FE1-55DF12F97A97}" type="slidenum">
              <a:rPr lang="cs-CZ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3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1300" y="333375"/>
            <a:ext cx="2019300" cy="56165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333375"/>
            <a:ext cx="5905500" cy="56165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333375"/>
            <a:ext cx="8077200" cy="7556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533400" y="1700213"/>
            <a:ext cx="8077200" cy="4249737"/>
          </a:xfrm>
        </p:spPr>
        <p:txBody>
          <a:bodyPr/>
          <a:lstStyle/>
          <a:p>
            <a:pPr lvl="0"/>
            <a:r>
              <a:rPr lang="cs-CZ" noProof="0" smtClean="0"/>
              <a:t>Kliknutím na ikonu přidáte graf.</a:t>
            </a:r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22755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6912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700213"/>
            <a:ext cx="3962400" cy="4249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3962400" cy="4249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2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66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75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255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5668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6975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35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8" descr="loydgroup-symbol_grey_gamm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844675"/>
            <a:ext cx="2465387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700213"/>
            <a:ext cx="8077200" cy="424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33375"/>
            <a:ext cx="80772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9" name="Rectangle 17"/>
          <p:cNvSpPr>
            <a:spLocks noChangeArrowheads="1"/>
          </p:cNvSpPr>
          <p:nvPr/>
        </p:nvSpPr>
        <p:spPr bwMode="auto">
          <a:xfrm>
            <a:off x="0" y="6102350"/>
            <a:ext cx="9144000" cy="755650"/>
          </a:xfrm>
          <a:prstGeom prst="rect">
            <a:avLst/>
          </a:prstGeom>
          <a:solidFill>
            <a:srgbClr val="FF5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1030" name="Text Box 18"/>
          <p:cNvSpPr txBox="1">
            <a:spLocks noChangeArrowheads="1"/>
          </p:cNvSpPr>
          <p:nvPr/>
        </p:nvSpPr>
        <p:spPr bwMode="auto">
          <a:xfrm>
            <a:off x="3132138" y="6302375"/>
            <a:ext cx="28813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cs-CZ" sz="1800" smtClean="0">
                <a:solidFill>
                  <a:schemeClr val="bg1"/>
                </a:solidFill>
                <a:latin typeface="Verdana" pitchFamily="34" charset="0"/>
              </a:rPr>
              <a:t>www.loydgroup.cz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9pPr>
    </p:titleStyle>
    <p:bodyStyle>
      <a:lvl1pPr marL="190500" indent="-190500" algn="l" rtl="0" eaLnBrk="0" fontAlgn="base" hangingPunct="0">
        <a:spcBef>
          <a:spcPct val="50000"/>
        </a:spcBef>
        <a:spcAft>
          <a:spcPct val="5000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8913" algn="l" rtl="0" eaLnBrk="0" fontAlgn="base" hangingPunct="0">
        <a:spcBef>
          <a:spcPct val="50000"/>
        </a:spcBef>
        <a:spcAft>
          <a:spcPct val="50000"/>
        </a:spcAft>
        <a:buChar char="–"/>
        <a:defRPr>
          <a:solidFill>
            <a:schemeClr val="tx1"/>
          </a:solidFill>
          <a:latin typeface="+mn-lt"/>
        </a:defRPr>
      </a:lvl2pPr>
      <a:lvl3pPr marL="949325" indent="-188913" algn="l" rtl="0" eaLnBrk="0" fontAlgn="base" hangingPunct="0">
        <a:spcBef>
          <a:spcPct val="50000"/>
        </a:spcBef>
        <a:spcAft>
          <a:spcPct val="50000"/>
        </a:spcAft>
        <a:buChar char="•"/>
        <a:defRPr sz="1600" b="1">
          <a:solidFill>
            <a:schemeClr val="tx1"/>
          </a:solidFill>
          <a:latin typeface="+mn-lt"/>
        </a:defRPr>
      </a:lvl3pPr>
      <a:lvl4pPr marL="1328738" indent="-188913" algn="l" rtl="0" eaLnBrk="0" fontAlgn="base" hangingPunct="0">
        <a:spcBef>
          <a:spcPct val="50000"/>
        </a:spcBef>
        <a:spcAft>
          <a:spcPct val="50000"/>
        </a:spcAft>
        <a:buChar char="–"/>
        <a:defRPr sz="1400" b="1">
          <a:solidFill>
            <a:schemeClr val="tx1"/>
          </a:solidFill>
          <a:latin typeface="+mn-lt"/>
        </a:defRPr>
      </a:lvl4pPr>
      <a:lvl5pPr marL="1709738" indent="-190500" algn="l" rtl="0" eaLnBrk="0" fontAlgn="base" hangingPunct="0">
        <a:spcBef>
          <a:spcPct val="50000"/>
        </a:spcBef>
        <a:spcAft>
          <a:spcPct val="50000"/>
        </a:spcAft>
        <a:buChar char="•"/>
        <a:defRPr sz="1400">
          <a:solidFill>
            <a:schemeClr val="tx1"/>
          </a:solidFill>
          <a:latin typeface="+mn-lt"/>
        </a:defRPr>
      </a:lvl5pPr>
      <a:lvl6pPr marL="2166938" indent="-190500" algn="l" rtl="0" eaLnBrk="1" fontAlgn="base" hangingPunct="1">
        <a:spcBef>
          <a:spcPct val="50000"/>
        </a:spcBef>
        <a:spcAft>
          <a:spcPct val="50000"/>
        </a:spcAft>
        <a:buChar char="•"/>
        <a:defRPr sz="1400">
          <a:solidFill>
            <a:schemeClr val="tx1"/>
          </a:solidFill>
          <a:latin typeface="+mn-lt"/>
        </a:defRPr>
      </a:lvl6pPr>
      <a:lvl7pPr marL="2624138" indent="-190500" algn="l" rtl="0" eaLnBrk="1" fontAlgn="base" hangingPunct="1">
        <a:spcBef>
          <a:spcPct val="50000"/>
        </a:spcBef>
        <a:spcAft>
          <a:spcPct val="50000"/>
        </a:spcAft>
        <a:buChar char="•"/>
        <a:defRPr sz="1400">
          <a:solidFill>
            <a:schemeClr val="tx1"/>
          </a:solidFill>
          <a:latin typeface="+mn-lt"/>
        </a:defRPr>
      </a:lvl7pPr>
      <a:lvl8pPr marL="3081338" indent="-190500" algn="l" rtl="0" eaLnBrk="1" fontAlgn="base" hangingPunct="1">
        <a:spcBef>
          <a:spcPct val="50000"/>
        </a:spcBef>
        <a:spcAft>
          <a:spcPct val="50000"/>
        </a:spcAft>
        <a:buChar char="•"/>
        <a:defRPr sz="1400">
          <a:solidFill>
            <a:schemeClr val="tx1"/>
          </a:solidFill>
          <a:latin typeface="+mn-lt"/>
        </a:defRPr>
      </a:lvl8pPr>
      <a:lvl9pPr marL="3538538" indent="-190500" algn="l" rtl="0" eaLnBrk="1" fontAlgn="base" hangingPunct="1">
        <a:spcBef>
          <a:spcPct val="50000"/>
        </a:spcBef>
        <a:spcAft>
          <a:spcPct val="5000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jmeno.primeni@enviros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nviros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0"/>
          <p:cNvGrpSpPr>
            <a:grpSpLocks/>
          </p:cNvGrpSpPr>
          <p:nvPr/>
        </p:nvGrpSpPr>
        <p:grpSpPr bwMode="auto">
          <a:xfrm>
            <a:off x="0" y="1588"/>
            <a:ext cx="9144000" cy="6856412"/>
            <a:chOff x="0" y="1"/>
            <a:chExt cx="5760" cy="4319"/>
          </a:xfrm>
        </p:grpSpPr>
        <p:sp>
          <p:nvSpPr>
            <p:cNvPr id="2051" name="Rectangle 4"/>
            <p:cNvSpPr>
              <a:spLocks noChangeArrowheads="1"/>
            </p:cNvSpPr>
            <p:nvPr/>
          </p:nvSpPr>
          <p:spPr bwMode="auto">
            <a:xfrm>
              <a:off x="2" y="1"/>
              <a:ext cx="5758" cy="4319"/>
            </a:xfrm>
            <a:prstGeom prst="rect">
              <a:avLst/>
            </a:prstGeom>
            <a:solidFill>
              <a:srgbClr val="FF5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2052" name="Rectangle 8"/>
            <p:cNvSpPr>
              <a:spLocks noChangeArrowheads="1"/>
            </p:cNvSpPr>
            <p:nvPr/>
          </p:nvSpPr>
          <p:spPr bwMode="auto">
            <a:xfrm>
              <a:off x="0" y="2387"/>
              <a:ext cx="5760" cy="9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pic>
          <p:nvPicPr>
            <p:cNvPr id="2053" name="Picture 9" descr="loydgroup-RGB_white_cz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" y="705"/>
              <a:ext cx="2313" cy="1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14" descr="nápi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7" y="2828"/>
              <a:ext cx="1769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5" name="Picture 15" descr="IC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387"/>
              <a:ext cx="952" cy="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16" descr="ENERG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" y="2386"/>
              <a:ext cx="952" cy="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17" descr="HR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2" y="2387"/>
              <a:ext cx="952" cy="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8" name="Text Box 19"/>
            <p:cNvSpPr txBox="1">
              <a:spLocks noChangeArrowheads="1"/>
            </p:cNvSpPr>
            <p:nvPr/>
          </p:nvSpPr>
          <p:spPr bwMode="auto">
            <a:xfrm>
              <a:off x="1973" y="3970"/>
              <a:ext cx="18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sz="1800">
                  <a:solidFill>
                    <a:schemeClr val="bg1"/>
                  </a:solidFill>
                  <a:latin typeface="Verdana" pitchFamily="34" charset="0"/>
                </a:rPr>
                <a:t>www.loydgroup.cz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REVITALIZACE SZT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411510"/>
            <a:ext cx="80772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600" b="1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Říjen 2013 </a:t>
            </a:r>
            <a:r>
              <a:rPr lang="cs-CZ" sz="1600" kern="0" dirty="0"/>
              <a:t>	</a:t>
            </a:r>
            <a:r>
              <a:rPr lang="cs-CZ" sz="1600" kern="0" dirty="0" smtClean="0"/>
              <a:t>	Studie </a:t>
            </a:r>
            <a:r>
              <a:rPr lang="cs-CZ" sz="1600" kern="0" dirty="0"/>
              <a:t>proveditelnosti od ENESA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Listopad 2013</a:t>
            </a:r>
            <a:r>
              <a:rPr lang="cs-CZ" sz="1600" kern="0" dirty="0"/>
              <a:t>	</a:t>
            </a:r>
            <a:r>
              <a:rPr lang="cs-CZ" sz="1600" kern="0" dirty="0" smtClean="0"/>
              <a:t>	Rozhodnutí </a:t>
            </a:r>
            <a:r>
              <a:rPr lang="cs-CZ" sz="1600" kern="0" dirty="0"/>
              <a:t>o výstavbě letního kotle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Leden 2014</a:t>
            </a:r>
            <a:r>
              <a:rPr lang="cs-CZ" sz="1600" kern="0" dirty="0"/>
              <a:t>	</a:t>
            </a:r>
            <a:r>
              <a:rPr lang="cs-CZ" sz="1600" kern="0" dirty="0" smtClean="0"/>
              <a:t>	Schválení </a:t>
            </a:r>
            <a:r>
              <a:rPr lang="cs-CZ" sz="1600" kern="0" dirty="0"/>
              <a:t>dlouhodobého plánu a záměru v ZM/VH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Leden 2014</a:t>
            </a:r>
            <a:r>
              <a:rPr lang="cs-CZ" sz="1600" kern="0" dirty="0"/>
              <a:t>	</a:t>
            </a:r>
            <a:r>
              <a:rPr lang="cs-CZ" sz="1600" kern="0" dirty="0" smtClean="0"/>
              <a:t>	Předběžné oznámení na </a:t>
            </a:r>
            <a:r>
              <a:rPr lang="cs-CZ" sz="1600" kern="0" dirty="0"/>
              <a:t>dodavatele stavby </a:t>
            </a:r>
            <a:r>
              <a:rPr lang="cs-CZ" sz="1600" kern="0" dirty="0" smtClean="0"/>
              <a:t>I. </a:t>
            </a:r>
            <a:r>
              <a:rPr lang="cs-CZ" sz="1600" kern="0" dirty="0"/>
              <a:t>etapy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Únor 2014</a:t>
            </a:r>
            <a:r>
              <a:rPr lang="cs-CZ" sz="1600" kern="0" dirty="0"/>
              <a:t>	</a:t>
            </a:r>
            <a:r>
              <a:rPr lang="cs-CZ" sz="1600" kern="0" dirty="0" smtClean="0"/>
              <a:t>	Výběr </a:t>
            </a:r>
            <a:r>
              <a:rPr lang="cs-CZ" sz="1600" kern="0" dirty="0"/>
              <a:t>dodavatele PČ a IČ – kotelny </a:t>
            </a:r>
            <a:r>
              <a:rPr lang="cs-CZ" sz="1600" kern="0" dirty="0" smtClean="0"/>
              <a:t>I. </a:t>
            </a:r>
            <a:r>
              <a:rPr lang="cs-CZ" sz="1600" kern="0" dirty="0"/>
              <a:t>etapy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Duben 2014</a:t>
            </a:r>
            <a:r>
              <a:rPr lang="cs-CZ" sz="1600" kern="0" dirty="0"/>
              <a:t>	</a:t>
            </a:r>
            <a:r>
              <a:rPr lang="cs-CZ" sz="1600" kern="0" dirty="0" smtClean="0"/>
              <a:t>	Výběr </a:t>
            </a:r>
            <a:r>
              <a:rPr lang="cs-CZ" sz="1600" kern="0" dirty="0"/>
              <a:t>dodavatele PČ a IČ – plynové stavby </a:t>
            </a:r>
            <a:r>
              <a:rPr lang="cs-CZ" sz="1600" kern="0" dirty="0" smtClean="0"/>
              <a:t>I. </a:t>
            </a:r>
            <a:r>
              <a:rPr lang="cs-CZ" sz="1600" kern="0" dirty="0"/>
              <a:t>etapy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Duben 2014</a:t>
            </a:r>
            <a:r>
              <a:rPr lang="cs-CZ" sz="1600" kern="0" dirty="0"/>
              <a:t>	</a:t>
            </a:r>
            <a:r>
              <a:rPr lang="cs-CZ" sz="1600" kern="0" dirty="0" smtClean="0"/>
              <a:t>	SFŽP </a:t>
            </a:r>
            <a:r>
              <a:rPr lang="cs-CZ" sz="1600" kern="0" dirty="0"/>
              <a:t>vydal registrační list na dotaci </a:t>
            </a:r>
            <a:r>
              <a:rPr lang="cs-CZ" sz="1600" kern="0" dirty="0" smtClean="0"/>
              <a:t>80 mil. </a:t>
            </a:r>
            <a:r>
              <a:rPr lang="cs-CZ" sz="1600" kern="0" dirty="0"/>
              <a:t>Kč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Květen 2014</a:t>
            </a:r>
            <a:r>
              <a:rPr lang="cs-CZ" sz="1600" kern="0" dirty="0"/>
              <a:t>	</a:t>
            </a:r>
            <a:r>
              <a:rPr lang="cs-CZ" sz="1600" kern="0" dirty="0" smtClean="0"/>
              <a:t>	Decentralizace </a:t>
            </a:r>
            <a:r>
              <a:rPr lang="cs-CZ" sz="1600" kern="0" dirty="0"/>
              <a:t>lokality Janovská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Červen 2014</a:t>
            </a:r>
            <a:r>
              <a:rPr lang="cs-CZ" sz="1600" kern="0" dirty="0"/>
              <a:t>	</a:t>
            </a:r>
            <a:r>
              <a:rPr lang="cs-CZ" sz="1600" kern="0" dirty="0" smtClean="0"/>
              <a:t>	Smlouva </a:t>
            </a:r>
            <a:r>
              <a:rPr lang="cs-CZ" sz="1600" kern="0" dirty="0"/>
              <a:t>JE/SMJ o </a:t>
            </a:r>
            <a:r>
              <a:rPr lang="cs-CZ" sz="1600" kern="0" dirty="0" smtClean="0"/>
              <a:t>příplatku </a:t>
            </a:r>
            <a:r>
              <a:rPr lang="cs-CZ" sz="1600" kern="0" dirty="0"/>
              <a:t>mimo ZK 165 </a:t>
            </a:r>
            <a:r>
              <a:rPr lang="cs-CZ" sz="1600" kern="0" dirty="0" smtClean="0"/>
              <a:t>mil. </a:t>
            </a:r>
            <a:r>
              <a:rPr lang="cs-CZ" sz="1600" kern="0" dirty="0"/>
              <a:t>Kč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Červen 2014</a:t>
            </a:r>
            <a:r>
              <a:rPr lang="cs-CZ" sz="1600" kern="0" dirty="0"/>
              <a:t>	</a:t>
            </a:r>
            <a:r>
              <a:rPr lang="cs-CZ" sz="1600" kern="0" dirty="0" smtClean="0"/>
              <a:t>	Podpis 3 </a:t>
            </a:r>
            <a:r>
              <a:rPr lang="cs-CZ" sz="1600" kern="0" dirty="0" err="1" smtClean="0"/>
              <a:t>strané</a:t>
            </a:r>
            <a:r>
              <a:rPr lang="cs-CZ" sz="1600" kern="0" dirty="0" smtClean="0"/>
              <a:t> </a:t>
            </a:r>
            <a:r>
              <a:rPr lang="cs-CZ" sz="1600" kern="0" dirty="0"/>
              <a:t>smlouvy o spolupráci </a:t>
            </a:r>
            <a:r>
              <a:rPr lang="cs-CZ" sz="1600" kern="0" dirty="0" smtClean="0"/>
              <a:t>SMJ/RWE/JE</a:t>
            </a: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44190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REVITALIZACE SZT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411510"/>
            <a:ext cx="80772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600" b="1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Červenec 2014</a:t>
            </a:r>
            <a:r>
              <a:rPr lang="cs-CZ" sz="1600" kern="0" dirty="0"/>
              <a:t>	</a:t>
            </a:r>
            <a:r>
              <a:rPr lang="cs-CZ" sz="1600" kern="0" dirty="0" smtClean="0"/>
              <a:t>Zahájení </a:t>
            </a:r>
            <a:r>
              <a:rPr lang="cs-CZ" sz="1600" kern="0" dirty="0"/>
              <a:t>VŘ na dodavatele směnečného programu 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Červenec 2014 </a:t>
            </a:r>
            <a:r>
              <a:rPr lang="cs-CZ" sz="1600" kern="0" dirty="0"/>
              <a:t>	</a:t>
            </a:r>
            <a:r>
              <a:rPr lang="cs-CZ" sz="1600" kern="0" dirty="0" smtClean="0"/>
              <a:t>Výzva </a:t>
            </a:r>
            <a:r>
              <a:rPr lang="cs-CZ" sz="1600" kern="0" dirty="0"/>
              <a:t>na dodavatele stavby </a:t>
            </a:r>
            <a:r>
              <a:rPr lang="cs-CZ" sz="1600" kern="0" dirty="0" smtClean="0"/>
              <a:t>I. </a:t>
            </a:r>
            <a:r>
              <a:rPr lang="cs-CZ" sz="1600" kern="0" dirty="0"/>
              <a:t>etapy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Říjen 2014</a:t>
            </a:r>
            <a:r>
              <a:rPr lang="cs-CZ" sz="1600" kern="0" dirty="0"/>
              <a:t>	</a:t>
            </a:r>
            <a:r>
              <a:rPr lang="cs-CZ" sz="1600" kern="0" dirty="0" smtClean="0"/>
              <a:t>	Zprovoznění </a:t>
            </a:r>
            <a:r>
              <a:rPr lang="cs-CZ" sz="1600" kern="0" dirty="0"/>
              <a:t>letního kotle do zkušebního provozu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Říjen 2014</a:t>
            </a:r>
            <a:r>
              <a:rPr lang="cs-CZ" sz="1600" kern="0" dirty="0"/>
              <a:t>	</a:t>
            </a:r>
            <a:r>
              <a:rPr lang="cs-CZ" sz="1600" kern="0" dirty="0" smtClean="0"/>
              <a:t>	Výběr </a:t>
            </a:r>
            <a:r>
              <a:rPr lang="cs-CZ" sz="1600" kern="0" dirty="0"/>
              <a:t>dodavatele stavby </a:t>
            </a:r>
            <a:r>
              <a:rPr lang="cs-CZ" sz="1600" kern="0" dirty="0" smtClean="0"/>
              <a:t>I. </a:t>
            </a:r>
            <a:r>
              <a:rPr lang="cs-CZ" sz="1600" kern="0" dirty="0"/>
              <a:t>etapy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/>
              <a:t>Listopad </a:t>
            </a:r>
            <a:r>
              <a:rPr lang="cs-CZ" sz="1600" kern="0" dirty="0" smtClean="0"/>
              <a:t>2014</a:t>
            </a:r>
            <a:r>
              <a:rPr lang="cs-CZ" sz="1600" kern="0" dirty="0"/>
              <a:t>	</a:t>
            </a:r>
            <a:r>
              <a:rPr lang="cs-CZ" sz="1600" kern="0" dirty="0" smtClean="0"/>
              <a:t>	Odstavení </a:t>
            </a:r>
            <a:r>
              <a:rPr lang="cs-CZ" sz="1600" kern="0" dirty="0"/>
              <a:t>výtopny Rýnovice </a:t>
            </a:r>
            <a:r>
              <a:rPr lang="cs-CZ" sz="1600" kern="0" dirty="0" smtClean="0"/>
              <a:t>(1 mil. </a:t>
            </a:r>
            <a:r>
              <a:rPr lang="cs-CZ" sz="1600" kern="0" dirty="0"/>
              <a:t>Kč/měsíc)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/>
              <a:t>Listopad </a:t>
            </a:r>
            <a:r>
              <a:rPr lang="cs-CZ" sz="1600" kern="0" dirty="0" smtClean="0"/>
              <a:t>2014</a:t>
            </a:r>
            <a:r>
              <a:rPr lang="cs-CZ" sz="1600" kern="0" dirty="0"/>
              <a:t>	</a:t>
            </a:r>
            <a:r>
              <a:rPr lang="cs-CZ" sz="1600" kern="0" dirty="0" smtClean="0"/>
              <a:t>	Výběr </a:t>
            </a:r>
            <a:r>
              <a:rPr lang="cs-CZ" sz="1600" kern="0" dirty="0"/>
              <a:t>banky pro směnečný program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/>
              <a:t>Listopad </a:t>
            </a:r>
            <a:r>
              <a:rPr lang="cs-CZ" sz="1600" kern="0" dirty="0" smtClean="0"/>
              <a:t>2014</a:t>
            </a:r>
            <a:r>
              <a:rPr lang="cs-CZ" sz="1600" kern="0" dirty="0"/>
              <a:t>	</a:t>
            </a:r>
            <a:r>
              <a:rPr lang="cs-CZ" sz="1600" kern="0" dirty="0" smtClean="0"/>
              <a:t>	Podpis </a:t>
            </a:r>
            <a:r>
              <a:rPr lang="cs-CZ" sz="1600" kern="0" dirty="0"/>
              <a:t>smlouvy s dodavatelem stavby </a:t>
            </a:r>
            <a:r>
              <a:rPr lang="cs-CZ" sz="1600" kern="0" dirty="0" smtClean="0"/>
              <a:t>I. </a:t>
            </a:r>
            <a:r>
              <a:rPr lang="cs-CZ" sz="1600" kern="0" dirty="0"/>
              <a:t>etapy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Duben 2015</a:t>
            </a:r>
            <a:r>
              <a:rPr lang="cs-CZ" sz="1600" kern="0" dirty="0"/>
              <a:t>	</a:t>
            </a:r>
            <a:r>
              <a:rPr lang="cs-CZ" sz="1600" kern="0" dirty="0" smtClean="0"/>
              <a:t>	Zahájení </a:t>
            </a:r>
            <a:r>
              <a:rPr lang="cs-CZ" sz="1600" kern="0" dirty="0"/>
              <a:t>staveb </a:t>
            </a:r>
            <a:r>
              <a:rPr lang="cs-CZ" sz="1600" kern="0" dirty="0" smtClean="0"/>
              <a:t>I. </a:t>
            </a:r>
            <a:r>
              <a:rPr lang="cs-CZ" sz="1600" kern="0" dirty="0"/>
              <a:t>etapy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Září 2015</a:t>
            </a:r>
            <a:r>
              <a:rPr lang="cs-CZ" sz="1600" kern="0" dirty="0"/>
              <a:t>		</a:t>
            </a:r>
            <a:r>
              <a:rPr lang="cs-CZ" sz="1600" kern="0" dirty="0" smtClean="0"/>
              <a:t>Dokončení </a:t>
            </a:r>
            <a:r>
              <a:rPr lang="cs-CZ" sz="1600" kern="0" dirty="0"/>
              <a:t>staveb </a:t>
            </a:r>
            <a:r>
              <a:rPr lang="cs-CZ" sz="1600" kern="0" dirty="0" smtClean="0"/>
              <a:t>I. </a:t>
            </a:r>
            <a:r>
              <a:rPr lang="cs-CZ" sz="1600" kern="0" dirty="0"/>
              <a:t>etapy – přepojení zákazníků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Listopad 2015</a:t>
            </a:r>
            <a:r>
              <a:rPr lang="cs-CZ" sz="1600" kern="0" dirty="0"/>
              <a:t>	</a:t>
            </a:r>
            <a:r>
              <a:rPr lang="cs-CZ" sz="1600" kern="0" dirty="0" smtClean="0"/>
              <a:t>	Odstavení </a:t>
            </a:r>
            <a:r>
              <a:rPr lang="cs-CZ" sz="1600" kern="0" dirty="0"/>
              <a:t>nepotřebné tepelné sítě </a:t>
            </a:r>
            <a:r>
              <a:rPr lang="cs-CZ" sz="1600" kern="0" dirty="0" smtClean="0"/>
              <a:t>I. etapy</a:t>
            </a: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358132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SZT Brandýs nad Labem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97" y="1287785"/>
            <a:ext cx="7685327" cy="432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65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SZT Brandýs nad Labem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411510"/>
            <a:ext cx="80772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600" b="1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>
                <a:latin typeface="+mj-lt"/>
              </a:rPr>
              <a:t>L. </a:t>
            </a:r>
            <a:r>
              <a:rPr lang="cs-CZ" sz="1600" kern="0" dirty="0" err="1" smtClean="0">
                <a:latin typeface="+mj-lt"/>
              </a:rPr>
              <a:t>Guziur</a:t>
            </a:r>
            <a:r>
              <a:rPr lang="cs-CZ" sz="1600" kern="0" dirty="0" smtClean="0">
                <a:latin typeface="+mj-lt"/>
              </a:rPr>
              <a:t>, Ing.: Aktualizace s</a:t>
            </a:r>
            <a:r>
              <a:rPr lang="pt-BR" sz="1600" kern="0" dirty="0" smtClean="0">
                <a:latin typeface="+mj-lt"/>
              </a:rPr>
              <a:t>tudie zásobování teplem </a:t>
            </a:r>
            <a:r>
              <a:rPr lang="cs-CZ" sz="1600" kern="0" dirty="0" smtClean="0">
                <a:latin typeface="+mj-lt"/>
              </a:rPr>
              <a:t>(2012)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>
                <a:latin typeface="+mj-lt"/>
              </a:rPr>
              <a:t>Varianta 1 - Rekonstrukce </a:t>
            </a:r>
            <a:r>
              <a:rPr lang="cs-CZ" sz="1400" kern="0" dirty="0">
                <a:latin typeface="+mj-lt"/>
              </a:rPr>
              <a:t>tepelných sítí napojených na kotelnu „KH</a:t>
            </a:r>
            <a:r>
              <a:rPr lang="cs-CZ" sz="1400" kern="0" dirty="0" smtClean="0">
                <a:latin typeface="+mj-lt"/>
              </a:rPr>
              <a:t>“</a:t>
            </a:r>
            <a:endParaRPr lang="cs-CZ" sz="1400" kern="0" dirty="0">
              <a:latin typeface="+mj-lt"/>
            </a:endParaRP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>
                <a:latin typeface="+mj-lt"/>
              </a:rPr>
              <a:t>Varianta 2 - Připojení </a:t>
            </a:r>
            <a:r>
              <a:rPr lang="cs-CZ" sz="1400" kern="0" dirty="0">
                <a:latin typeface="+mj-lt"/>
              </a:rPr>
              <a:t>lokality „Sídliště za nemocnicí“ na kotelnu „KH</a:t>
            </a:r>
            <a:r>
              <a:rPr lang="cs-CZ" sz="1400" kern="0" dirty="0" smtClean="0">
                <a:latin typeface="+mj-lt"/>
              </a:rPr>
              <a:t>“</a:t>
            </a:r>
            <a:endParaRPr lang="cs-CZ" sz="1400" kern="0" dirty="0">
              <a:latin typeface="+mj-lt"/>
            </a:endParaRP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>
                <a:latin typeface="+mj-lt"/>
              </a:rPr>
              <a:t>Varianta 3 - Decentralizace </a:t>
            </a:r>
            <a:r>
              <a:rPr lang="cs-CZ" sz="1400" kern="0" dirty="0">
                <a:latin typeface="+mj-lt"/>
              </a:rPr>
              <a:t>tepelných zdrojů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>
                <a:latin typeface="+mj-lt"/>
              </a:rPr>
              <a:t>Varianta 4 - Rekonstrukce </a:t>
            </a:r>
            <a:r>
              <a:rPr lang="cs-CZ" sz="1400" kern="0" dirty="0">
                <a:latin typeface="+mj-lt"/>
              </a:rPr>
              <a:t>tepelných sítí a kotelen K1 a </a:t>
            </a:r>
            <a:r>
              <a:rPr lang="cs-CZ" sz="1400" kern="0" dirty="0" smtClean="0">
                <a:latin typeface="+mj-lt"/>
              </a:rPr>
              <a:t>K2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1600" kern="0" dirty="0" smtClean="0">
                <a:latin typeface="+mj-lt"/>
              </a:rPr>
              <a:t>Brand Energie družstvo 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>
                <a:latin typeface="+mj-lt"/>
              </a:rPr>
              <a:t>Biomasový výtopenský zdroj 3 </a:t>
            </a:r>
            <a:r>
              <a:rPr lang="cs-CZ" sz="1400" kern="0" dirty="0" err="1" smtClean="0">
                <a:latin typeface="+mj-lt"/>
              </a:rPr>
              <a:t>MW</a:t>
            </a:r>
            <a:r>
              <a:rPr lang="cs-CZ" sz="1400" kern="0" baseline="-25000" dirty="0" err="1" smtClean="0">
                <a:latin typeface="+mj-lt"/>
              </a:rPr>
              <a:t>t</a:t>
            </a:r>
            <a:r>
              <a:rPr lang="cs-CZ" sz="1400" kern="0" dirty="0" smtClean="0">
                <a:latin typeface="+mj-lt"/>
              </a:rPr>
              <a:t> - </a:t>
            </a:r>
            <a:r>
              <a:rPr lang="cs-CZ" sz="1400" b="0" kern="0" dirty="0" smtClean="0">
                <a:latin typeface="+mj-lt"/>
              </a:rPr>
              <a:t>(KH/K1, K2 – 7,8 </a:t>
            </a:r>
            <a:r>
              <a:rPr lang="cs-CZ" sz="1400" b="0" kern="0" dirty="0" err="1"/>
              <a:t>MW</a:t>
            </a:r>
            <a:r>
              <a:rPr lang="cs-CZ" sz="1400" b="0" kern="0" baseline="-25000" dirty="0" err="1"/>
              <a:t>t</a:t>
            </a:r>
            <a:r>
              <a:rPr lang="cs-CZ" sz="1400" b="0" kern="0" dirty="0"/>
              <a:t> </a:t>
            </a:r>
            <a:r>
              <a:rPr lang="cs-CZ" sz="1400" b="0" kern="0" dirty="0" smtClean="0"/>
              <a:t>/</a:t>
            </a:r>
            <a:r>
              <a:rPr lang="cs-CZ" sz="1400" b="0" kern="0" dirty="0" smtClean="0">
                <a:latin typeface="+mj-lt"/>
              </a:rPr>
              <a:t>2,8 </a:t>
            </a:r>
            <a:r>
              <a:rPr lang="cs-CZ" sz="1400" b="0" kern="0" dirty="0" err="1" smtClean="0"/>
              <a:t>MW</a:t>
            </a:r>
            <a:r>
              <a:rPr lang="cs-CZ" sz="1400" b="0" kern="0" baseline="-25000" dirty="0" err="1" smtClean="0"/>
              <a:t>t</a:t>
            </a:r>
            <a:r>
              <a:rPr lang="cs-CZ" sz="1400" b="0" kern="0" dirty="0" smtClean="0"/>
              <a:t>)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1600" kern="0" dirty="0" smtClean="0"/>
              <a:t>TEP Jablonec, spol. s r.o. </a:t>
            </a:r>
            <a:endParaRPr lang="cs-CZ" sz="1600" kern="0" dirty="0"/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/>
              <a:t>Decentralizace – vybudování domovních plynových kotelen</a:t>
            </a:r>
            <a:endParaRPr lang="cs-CZ" sz="1400" b="0" kern="0" baseline="-25000" dirty="0"/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1600" b="0" kern="0" dirty="0" smtClean="0">
                <a:latin typeface="+mj-lt"/>
              </a:rPr>
              <a:t>Správa majetkového portfolia Praha 3 a.s.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>
                <a:latin typeface="+mj-lt"/>
              </a:rPr>
              <a:t>Propojení soustav a vybudování nového zdroje na bázi KGJ</a:t>
            </a:r>
            <a:endParaRPr lang="cs-CZ" sz="1400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574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Operační program PIK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411510"/>
            <a:ext cx="80772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600" b="1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Správce programu – Ministerstvo průmyslu a obchodu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>
                <a:latin typeface="+mj-lt"/>
              </a:rPr>
              <a:t>Zprostředkující subjekt – Agentura </a:t>
            </a:r>
            <a:r>
              <a:rPr lang="cs-CZ" sz="1400" kern="0" dirty="0" err="1">
                <a:latin typeface="+mj-lt"/>
              </a:rPr>
              <a:t>Czechinvest</a:t>
            </a:r>
            <a:endParaRPr lang="cs-CZ" sz="1400" kern="0" dirty="0">
              <a:latin typeface="+mj-lt"/>
            </a:endParaRP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100% financováno z ERDF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5 Prioritních os</a:t>
            </a:r>
          </a:p>
          <a:p>
            <a:pPr marL="738187" lvl="2" indent="-358775" algn="just" eaLnBrk="1" hangingPunct="1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>
                <a:latin typeface="+mj-lt"/>
              </a:rPr>
              <a:t>Rozvoj výzkumu a vývoje pro inovace</a:t>
            </a:r>
          </a:p>
          <a:p>
            <a:pPr marL="738187" lvl="2" indent="-358775" algn="just" eaLnBrk="1" hangingPunct="1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>
                <a:latin typeface="+mj-lt"/>
              </a:rPr>
              <a:t>Rozvoj podnikání a konkurenceschopnosti MSP</a:t>
            </a:r>
          </a:p>
          <a:p>
            <a:pPr marL="738187" lvl="2" indent="-358775" algn="just" eaLnBrk="1" hangingPunct="1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>
                <a:solidFill>
                  <a:srgbClr val="FF5800"/>
                </a:solidFill>
                <a:latin typeface="+mj-lt"/>
              </a:rPr>
              <a:t>Účinné nakládání energií, rozvoj energetické infrastruktury a OZE, podpora zavádění nových technologií v oblasti nakládání energií a druhotných surovin</a:t>
            </a:r>
          </a:p>
          <a:p>
            <a:pPr marL="738187" lvl="2" indent="-358775" algn="just" eaLnBrk="1" hangingPunct="1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>
                <a:latin typeface="+mj-lt"/>
              </a:rPr>
              <a:t>Rozvoj vysokorychlostních přístupových sítí k internetu a informačních a komunikačních technologií</a:t>
            </a:r>
          </a:p>
          <a:p>
            <a:pPr marL="738187" lvl="2" indent="-358775" algn="just" eaLnBrk="1" hangingPunct="1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>
                <a:latin typeface="+mj-lt"/>
              </a:rPr>
              <a:t>Technická pomoc</a:t>
            </a:r>
          </a:p>
        </p:txBody>
      </p:sp>
    </p:spTree>
    <p:extLst>
      <p:ext uri="{BB962C8B-B14F-4D97-AF65-F5344CB8AC3E}">
        <p14:creationId xmlns:p14="http://schemas.microsoft.com/office/powerpoint/2010/main" val="14331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Finanční alokace OP PIK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411510"/>
            <a:ext cx="80772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600" b="1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60000" indent="-360000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cs-CZ" sz="1600" b="0" dirty="0"/>
              <a:t>4,3 mld. </a:t>
            </a:r>
            <a:r>
              <a:rPr lang="cs-CZ" sz="1600" b="0" dirty="0" smtClean="0"/>
              <a:t>€ </a:t>
            </a:r>
            <a:r>
              <a:rPr lang="cs-CZ" sz="1600" b="0" dirty="0"/>
              <a:t>(cca 118 mld. Kč)</a:t>
            </a:r>
          </a:p>
          <a:p>
            <a:pPr marL="720000" lvl="2" indent="-358775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400" dirty="0"/>
              <a:t>celkové prostředky pro ČR =</a:t>
            </a:r>
            <a:r>
              <a:rPr lang="en-US" sz="1400" dirty="0"/>
              <a:t>&gt;</a:t>
            </a:r>
            <a:r>
              <a:rPr lang="cs-CZ" sz="1400" dirty="0"/>
              <a:t> 21,9 mld. </a:t>
            </a:r>
            <a:r>
              <a:rPr lang="cs-CZ" sz="1400" dirty="0" smtClean="0"/>
              <a:t>€ </a:t>
            </a:r>
            <a:r>
              <a:rPr lang="cs-CZ" sz="1400" dirty="0"/>
              <a:t>(OP PIK = 20%</a:t>
            </a:r>
            <a:r>
              <a:rPr lang="cs-CZ" sz="1400" dirty="0">
                <a:cs typeface="Arial" charset="0"/>
              </a:rPr>
              <a:t>)</a:t>
            </a:r>
          </a:p>
          <a:p>
            <a:pPr marL="360000" lvl="1" indent="-3600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cs-CZ" sz="1600" dirty="0" smtClean="0"/>
          </a:p>
          <a:p>
            <a:pPr marL="360000" lvl="1" indent="-3600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cs-CZ" sz="1600" dirty="0"/>
          </a:p>
          <a:p>
            <a:pPr marL="360000" indent="-360000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cs-CZ" sz="1600" b="0" dirty="0"/>
          </a:p>
          <a:p>
            <a:pPr marL="360000" indent="-360000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cs-CZ" sz="1600" b="0" dirty="0"/>
          </a:p>
          <a:p>
            <a:pPr marL="360000" indent="-360000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cs-CZ" sz="1600" b="0" dirty="0"/>
          </a:p>
          <a:p>
            <a:pPr marL="360000" indent="-360000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cs-CZ" sz="1600" b="0" dirty="0"/>
          </a:p>
          <a:p>
            <a:pPr marL="360000" indent="-360000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cs-CZ" sz="1600" b="0" dirty="0"/>
              <a:t>Plánované </a:t>
            </a:r>
            <a:r>
              <a:rPr lang="cs-CZ" sz="1600" b="0" dirty="0"/>
              <a:t>rozdělení alokace dle prioritních os (může dojít k drobným přesunům</a:t>
            </a:r>
            <a:r>
              <a:rPr lang="cs-CZ" sz="1600" b="0" dirty="0"/>
              <a:t>)</a:t>
            </a:r>
            <a:endParaRPr lang="cs-CZ" sz="1600" b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829" y="2204864"/>
            <a:ext cx="7314579" cy="2697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914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Prioritní osa 3 OP PIK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411510"/>
            <a:ext cx="80772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600" b="1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1 217 129 658 </a:t>
            </a:r>
            <a:r>
              <a:rPr lang="cs-CZ" sz="1600" kern="0" dirty="0" smtClean="0">
                <a:latin typeface="+mj-lt"/>
              </a:rPr>
              <a:t>€</a:t>
            </a:r>
            <a:endParaRPr lang="cs-CZ" sz="1600" kern="0" dirty="0">
              <a:latin typeface="+mj-lt"/>
            </a:endParaRP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Zvýšit podíl výroby energie z obnovitelných zdrojů na hrubé konečné spotřebě ČR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Zvýšit energetickou účinnost podnikatelského sektoru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Zvýšit aplikaci prvků inteligentních sítí v distribučních soustavách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Uplatnit ve větší míře nízkouhlíkové technologie v oblasti nakládání energií a při využívání druhotných surovin (Nízkouhlíkové technologie)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b="1" kern="0" dirty="0">
                <a:solidFill>
                  <a:srgbClr val="FF5800"/>
                </a:solidFill>
                <a:latin typeface="+mj-lt"/>
              </a:rPr>
              <a:t>Zvýšit účinnost soustav zásobování teplem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Posílit energetickou bezpečnost přenosové soustavy</a:t>
            </a:r>
          </a:p>
        </p:txBody>
      </p:sp>
    </p:spTree>
    <p:extLst>
      <p:ext uri="{BB962C8B-B14F-4D97-AF65-F5344CB8AC3E}">
        <p14:creationId xmlns:p14="http://schemas.microsoft.com/office/powerpoint/2010/main" val="158050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Investiční priorita 5 PO 3 OP PIK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411510"/>
            <a:ext cx="80772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600" b="1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Podpora využívání vysoce účinné kombinované výroby tepla a elektřiny na základě poptávky po užitečném teple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>
                <a:latin typeface="+mj-lt"/>
              </a:rPr>
              <a:t>rekonstrukce a rozvoj soustav zásobování teplem resp. rozvodných tepelných zařízení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>
                <a:latin typeface="+mj-lt"/>
              </a:rPr>
              <a:t>zavádění a zvyšování účinnosti systémů KVET</a:t>
            </a:r>
          </a:p>
          <a:p>
            <a:pPr marL="1080000" lvl="3" indent="-358775" algn="just" eaLnBrk="1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200" b="0" kern="0" dirty="0">
                <a:latin typeface="+mj-lt"/>
              </a:rPr>
              <a:t>instalace KGJ v </a:t>
            </a:r>
            <a:r>
              <a:rPr lang="cs-CZ" sz="1200" b="0" kern="0" dirty="0" smtClean="0">
                <a:latin typeface="+mj-lt"/>
              </a:rPr>
              <a:t>SZT </a:t>
            </a:r>
            <a:r>
              <a:rPr lang="cs-CZ" sz="1200" b="0" kern="0" dirty="0">
                <a:latin typeface="+mj-lt"/>
              </a:rPr>
              <a:t>- rozvoj a propojování existujících soustav za účelem vyššího využití KVET</a:t>
            </a:r>
          </a:p>
          <a:p>
            <a:pPr marL="1080000" lvl="3" indent="-358775" algn="just" eaLnBrk="1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200" b="0" kern="0" dirty="0">
                <a:latin typeface="+mj-lt"/>
              </a:rPr>
              <a:t>rekonstrukce stávajících zařízení KVET</a:t>
            </a:r>
          </a:p>
          <a:p>
            <a:pPr marL="1080000" lvl="3" indent="-358775" algn="just" eaLnBrk="1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200" b="0" kern="0" dirty="0">
                <a:latin typeface="+mj-lt"/>
              </a:rPr>
              <a:t>rekonstrukce a rozvoj stávajících a budování nových </a:t>
            </a:r>
            <a:r>
              <a:rPr lang="cs-CZ" sz="1200" b="0" kern="0" dirty="0" smtClean="0">
                <a:latin typeface="+mj-lt"/>
              </a:rPr>
              <a:t>SZT</a:t>
            </a:r>
            <a:endParaRPr lang="cs-CZ" sz="1200" b="0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296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Forma a výše podpory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411510"/>
            <a:ext cx="80772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600" b="1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>
                <a:latin typeface="+mj-lt"/>
              </a:rPr>
              <a:t>Min</a:t>
            </a:r>
            <a:r>
              <a:rPr lang="cs-CZ" sz="1600" kern="0" dirty="0">
                <a:latin typeface="+mj-lt"/>
              </a:rPr>
              <a:t>. absolutní dotace pro jeden projekt: 0,5 mil. Kč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Max. absolutní dotace pro jeden projekt:  350 mil. Kč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>
                <a:latin typeface="+mj-lt"/>
              </a:rPr>
              <a:t>Míra </a:t>
            </a:r>
            <a:r>
              <a:rPr lang="cs-CZ" sz="1600" kern="0" dirty="0" smtClean="0">
                <a:latin typeface="+mj-lt"/>
              </a:rPr>
              <a:t>podpory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>
                <a:latin typeface="+mj-lt"/>
              </a:rPr>
              <a:t>Malý podnik      80% ze způsobilých výdajů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>
                <a:latin typeface="+mj-lt"/>
              </a:rPr>
              <a:t>Střední podnik  70 % ze způsobilých výdajů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>
                <a:latin typeface="+mj-lt"/>
              </a:rPr>
              <a:t>Velký podnik     60 % ze způsobilých výdajů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>
                <a:latin typeface="+mj-lt"/>
              </a:rPr>
              <a:t>Podpory </a:t>
            </a:r>
            <a:r>
              <a:rPr lang="cs-CZ" sz="1600" kern="0" dirty="0">
                <a:latin typeface="+mj-lt"/>
              </a:rPr>
              <a:t>na ekologické studie </a:t>
            </a:r>
            <a:r>
              <a:rPr lang="cs-CZ" sz="1600" kern="0" dirty="0" smtClean="0">
                <a:latin typeface="+mj-lt"/>
              </a:rPr>
              <a:t>(max. </a:t>
            </a:r>
            <a:r>
              <a:rPr lang="cs-CZ" sz="1600" kern="0" dirty="0">
                <a:latin typeface="+mj-lt"/>
              </a:rPr>
              <a:t>výše podpory </a:t>
            </a:r>
            <a:r>
              <a:rPr lang="cs-CZ" sz="1600" kern="0" dirty="0" smtClean="0">
                <a:latin typeface="+mj-lt"/>
              </a:rPr>
              <a:t>350 </a:t>
            </a:r>
            <a:r>
              <a:rPr lang="cs-CZ" sz="1600" kern="0" dirty="0">
                <a:latin typeface="+mj-lt"/>
              </a:rPr>
              <a:t>000,- </a:t>
            </a:r>
            <a:r>
              <a:rPr lang="cs-CZ" sz="1600" kern="0" dirty="0" smtClean="0">
                <a:latin typeface="+mj-lt"/>
              </a:rPr>
              <a:t>Kč)</a:t>
            </a:r>
            <a:endParaRPr lang="cs-CZ" sz="1600" kern="0" dirty="0">
              <a:latin typeface="+mj-lt"/>
            </a:endParaRP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b="1" kern="0" dirty="0" smtClean="0">
                <a:latin typeface="+mj-lt"/>
              </a:rPr>
              <a:t>Malý </a:t>
            </a:r>
            <a:r>
              <a:rPr lang="cs-CZ" sz="1400" b="1" kern="0" dirty="0">
                <a:latin typeface="+mj-lt"/>
              </a:rPr>
              <a:t>podnik      70 % ze </a:t>
            </a:r>
            <a:r>
              <a:rPr lang="cs-CZ" sz="1400" b="1" kern="0" dirty="0" smtClean="0">
                <a:latin typeface="+mj-lt"/>
              </a:rPr>
              <a:t>způsobilých </a:t>
            </a:r>
            <a:r>
              <a:rPr lang="cs-CZ" sz="1400" b="1" kern="0" dirty="0">
                <a:latin typeface="+mj-lt"/>
              </a:rPr>
              <a:t>výdajů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b="1" kern="0" dirty="0" smtClean="0">
                <a:latin typeface="+mj-lt"/>
              </a:rPr>
              <a:t>Střední </a:t>
            </a:r>
            <a:r>
              <a:rPr lang="cs-CZ" sz="1400" b="1" kern="0" dirty="0">
                <a:latin typeface="+mj-lt"/>
              </a:rPr>
              <a:t>podnik  60 % ze </a:t>
            </a:r>
            <a:r>
              <a:rPr lang="cs-CZ" sz="1400" b="1" kern="0" dirty="0" smtClean="0">
                <a:latin typeface="+mj-lt"/>
              </a:rPr>
              <a:t>způsobilých </a:t>
            </a:r>
            <a:r>
              <a:rPr lang="cs-CZ" sz="1400" b="1" kern="0" dirty="0">
                <a:latin typeface="+mj-lt"/>
              </a:rPr>
              <a:t>výdajů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b="1" kern="0" dirty="0" smtClean="0">
                <a:latin typeface="+mj-lt"/>
              </a:rPr>
              <a:t>Velký </a:t>
            </a:r>
            <a:r>
              <a:rPr lang="cs-CZ" sz="1400" b="1" kern="0" dirty="0">
                <a:latin typeface="+mj-lt"/>
              </a:rPr>
              <a:t>podnik     50 % ze </a:t>
            </a:r>
            <a:r>
              <a:rPr lang="cs-CZ" sz="1400" b="1" kern="0" dirty="0" smtClean="0">
                <a:latin typeface="+mj-lt"/>
              </a:rPr>
              <a:t>způsobilých výdajů</a:t>
            </a:r>
            <a:endParaRPr lang="cs-CZ" sz="1400" b="1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93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cap="all" dirty="0" smtClean="0"/>
              <a:t>Kontakt</a:t>
            </a:r>
          </a:p>
        </p:txBody>
      </p:sp>
      <p:sp>
        <p:nvSpPr>
          <p:cNvPr id="6554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cs-CZ" sz="1600" b="1" dirty="0" smtClean="0"/>
              <a:t>Ing. </a:t>
            </a:r>
            <a:r>
              <a:rPr lang="cs-CZ" sz="1600" b="1" dirty="0" smtClean="0"/>
              <a:t>Libor Prouza</a:t>
            </a:r>
            <a:endParaRPr lang="cs-CZ" sz="1600" b="1" dirty="0" smtClean="0"/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endParaRPr lang="cs-CZ" sz="1600" b="1" dirty="0" smtClean="0"/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cs-CZ" sz="1600" dirty="0" smtClean="0"/>
              <a:t>LOYD GROUP s.r.o.</a:t>
            </a:r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cs-CZ" sz="1600" dirty="0" smtClean="0"/>
              <a:t>Antala Staška 1859/34</a:t>
            </a:r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cs-CZ" sz="1600" dirty="0" smtClean="0"/>
              <a:t>140 00 Praha 4</a:t>
            </a:r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endParaRPr lang="cs-CZ" sz="1600" dirty="0" smtClean="0"/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cs-CZ" sz="1600" dirty="0" smtClean="0"/>
              <a:t>tel.:	+420 226 201 522</a:t>
            </a:r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cs-CZ" sz="1600" dirty="0" smtClean="0"/>
              <a:t>mobil:	+420 602 609 </a:t>
            </a:r>
            <a:r>
              <a:rPr lang="cs-CZ" sz="1600" dirty="0" smtClean="0"/>
              <a:t>154</a:t>
            </a:r>
            <a:endParaRPr lang="cs-CZ" sz="1600" dirty="0" smtClean="0"/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cs-CZ" sz="1600" dirty="0" smtClean="0"/>
              <a:t>e-mail:	</a:t>
            </a:r>
            <a:r>
              <a:rPr lang="cs-CZ" sz="1600" dirty="0" smtClean="0">
                <a:hlinkClick r:id="rId3"/>
              </a:rPr>
              <a:t>libor.prouza@loydgroup.cz</a:t>
            </a:r>
            <a:r>
              <a:rPr lang="cs-CZ" sz="1600" dirty="0" smtClean="0"/>
              <a:t> </a:t>
            </a:r>
            <a:endParaRPr lang="cs-CZ" sz="1600" dirty="0" smtClean="0"/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cs-CZ" sz="1600" dirty="0" smtClean="0"/>
              <a:t>web:	</a:t>
            </a:r>
            <a:r>
              <a:rPr lang="cs-CZ" sz="1600" dirty="0" smtClean="0">
                <a:hlinkClick r:id="rId4"/>
              </a:rPr>
              <a:t>http://www.loydgroup.cz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80448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1588"/>
            <a:ext cx="9140825" cy="6856412"/>
          </a:xfrm>
          <a:prstGeom prst="rect">
            <a:avLst/>
          </a:prstGeom>
          <a:solidFill>
            <a:srgbClr val="FF5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3789363"/>
            <a:ext cx="9144000" cy="1511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3132138" y="6302375"/>
            <a:ext cx="28813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1800">
                <a:solidFill>
                  <a:schemeClr val="bg1"/>
                </a:solidFill>
                <a:latin typeface="Verdana" pitchFamily="34" charset="0"/>
              </a:rPr>
              <a:t>www.loydgroup.cz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85800" y="4252913"/>
            <a:ext cx="7775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800" b="1" dirty="0" smtClean="0">
                <a:solidFill>
                  <a:srgbClr val="4B4B4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Brandýs nad Labem – Stará Boleslav</a:t>
            </a:r>
            <a:endParaRPr lang="cs-CZ" sz="2800" b="1" dirty="0">
              <a:solidFill>
                <a:srgbClr val="4B4B4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PŘEDSTAVENÍ SPOLEČNOSTI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411510"/>
            <a:ext cx="80772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600" b="1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LOYD GROUP s.r.o. je společnost se zaměřením na auditorské a konzultační aktivity.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Primární oblasti našeho působení jsou: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1400" kern="0" dirty="0" smtClean="0"/>
              <a:t>ENERGETIKA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1400" kern="0" dirty="0" smtClean="0"/>
              <a:t>TELEKOMUNIKACE A ICT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1400" kern="0" dirty="0" smtClean="0"/>
              <a:t>MANAŽERSKÉ PORADENSTVÍ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Napříč všemi uvedenými oblastmi se věnuje </a:t>
            </a:r>
            <a:r>
              <a:rPr lang="cs-CZ" sz="1600" b="1" kern="0" dirty="0" smtClean="0"/>
              <a:t>finančnímu poradenství</a:t>
            </a:r>
            <a:r>
              <a:rPr lang="cs-CZ" sz="1600" kern="0" dirty="0" smtClean="0"/>
              <a:t>, kde navrhujeme a zajišťujeme nejvhodnější způsob financování investičních projektů.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Disponujeme mnohaletými obchodními a manažerskými zkušenostmi a znalostmi v daných oborech, které jsme získali z působení v národních a nadnárodních korporacích.</a:t>
            </a:r>
            <a:endParaRPr lang="cs-CZ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380638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ENERGETIKA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AutoShape 1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1547440" y="1631950"/>
            <a:ext cx="6119813" cy="3889375"/>
          </a:xfrm>
          <a:prstGeom prst="roundRect">
            <a:avLst>
              <a:gd name="adj" fmla="val 5139"/>
            </a:avLst>
          </a:prstGeom>
          <a:noFill/>
          <a:ln w="38100" algn="ctr">
            <a:solidFill>
              <a:schemeClr val="bg2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GB" sz="800">
              <a:cs typeface="Arial" pitchFamily="34" charset="0"/>
            </a:endParaRPr>
          </a:p>
        </p:txBody>
      </p:sp>
      <p:sp>
        <p:nvSpPr>
          <p:cNvPr id="6" name="AutoShape 1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55278" y="1992313"/>
            <a:ext cx="2520950" cy="863600"/>
          </a:xfrm>
          <a:prstGeom prst="homePlate">
            <a:avLst>
              <a:gd name="adj" fmla="val 27205"/>
            </a:avLst>
          </a:prstGeom>
          <a:solidFill>
            <a:schemeClr val="bg1"/>
          </a:solidFill>
          <a:ln w="38100" algn="ctr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algn="ctr" eaLnBrk="0" hangingPunct="0">
              <a:defRPr/>
            </a:pPr>
            <a:r>
              <a:rPr lang="cs-CZ" sz="160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ÚSPORY ENERGIE</a:t>
            </a:r>
            <a:endParaRPr lang="en-GB" sz="1600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55278" y="3144838"/>
            <a:ext cx="2520950" cy="863600"/>
          </a:xfrm>
          <a:prstGeom prst="homePlate">
            <a:avLst>
              <a:gd name="adj" fmla="val 27205"/>
            </a:avLst>
          </a:prstGeom>
          <a:solidFill>
            <a:schemeClr val="bg1"/>
          </a:solidFill>
          <a:ln w="38100" algn="ctr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algn="ctr" eaLnBrk="0" hangingPunct="0">
              <a:defRPr/>
            </a:pPr>
            <a:r>
              <a:rPr lang="cs-CZ" sz="160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ENERGETICKÝ MANAGEMENT</a:t>
            </a:r>
            <a:endParaRPr lang="en-GB" sz="1600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AutoShape 1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55278" y="4297363"/>
            <a:ext cx="2520950" cy="863600"/>
          </a:xfrm>
          <a:prstGeom prst="homePlate">
            <a:avLst>
              <a:gd name="adj" fmla="val 27205"/>
            </a:avLst>
          </a:prstGeom>
          <a:solidFill>
            <a:schemeClr val="bg1"/>
          </a:solidFill>
          <a:ln w="38100" algn="ctr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algn="ctr" eaLnBrk="0" hangingPunct="0">
              <a:defRPr/>
            </a:pPr>
            <a:r>
              <a:rPr lang="cs-CZ" sz="160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ENERGETICKÉ SLUŽBY</a:t>
            </a:r>
            <a:endParaRPr lang="en-GB" sz="1600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9" name="AutoShape 1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6011490" y="1992313"/>
            <a:ext cx="2520950" cy="863600"/>
          </a:xfrm>
          <a:prstGeom prst="homePlate">
            <a:avLst>
              <a:gd name="adj" fmla="val 27205"/>
            </a:avLst>
          </a:prstGeom>
          <a:solidFill>
            <a:schemeClr val="bg1"/>
          </a:solidFill>
          <a:ln w="38100" algn="ctr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algn="ctr" eaLnBrk="0" hangingPunct="0">
              <a:defRPr/>
            </a:pPr>
            <a:r>
              <a:rPr lang="cs-CZ" sz="160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ENERGETICKÉ KONCEPCE</a:t>
            </a:r>
            <a:endParaRPr lang="en-GB" sz="1600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0" name="AutoShape 1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flipH="1">
            <a:off x="6011490" y="3144838"/>
            <a:ext cx="2520950" cy="863600"/>
          </a:xfrm>
          <a:prstGeom prst="homePlate">
            <a:avLst>
              <a:gd name="adj" fmla="val 27205"/>
            </a:avLst>
          </a:prstGeom>
          <a:solidFill>
            <a:schemeClr val="bg1"/>
          </a:solidFill>
          <a:ln w="38100" algn="ctr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algn="ctr" eaLnBrk="0" hangingPunct="0">
              <a:defRPr/>
            </a:pPr>
            <a:r>
              <a:rPr lang="cs-CZ" sz="160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OCHRANA KLIMATU</a:t>
            </a:r>
            <a:endParaRPr lang="en-GB" sz="1600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1" name="AutoShape 1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 flipH="1">
            <a:off x="6011490" y="4297363"/>
            <a:ext cx="2520950" cy="863600"/>
          </a:xfrm>
          <a:prstGeom prst="homePlate">
            <a:avLst>
              <a:gd name="adj" fmla="val 27205"/>
            </a:avLst>
          </a:prstGeom>
          <a:solidFill>
            <a:schemeClr val="bg1"/>
          </a:solidFill>
          <a:ln w="38100" algn="ctr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algn="ctr" eaLnBrk="0" hangingPunct="0">
              <a:defRPr/>
            </a:pPr>
            <a:r>
              <a:rPr lang="cs-CZ" sz="160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OBNOVITELNÉ ZDROJE ENERGIE</a:t>
            </a:r>
            <a:endParaRPr lang="en-GB" sz="1600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2" name="Textfeld 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491086" y="1833786"/>
            <a:ext cx="230505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588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eaLnBrk="1" hangingPunct="1">
              <a:spcBef>
                <a:spcPct val="25000"/>
              </a:spcBef>
              <a:buClr>
                <a:srgbClr val="404040"/>
              </a:buClr>
              <a:buSzPct val="110000"/>
            </a:pPr>
            <a:r>
              <a:rPr lang="cs-CZ" altLang="cs-CZ" sz="1400" b="1" dirty="0" smtClean="0">
                <a:solidFill>
                  <a:srgbClr val="FF5800"/>
                </a:solidFill>
                <a:latin typeface="Verdana" pitchFamily="34" charset="0"/>
              </a:rPr>
              <a:t>VYUŽITÍ </a:t>
            </a:r>
            <a:r>
              <a:rPr lang="cs-CZ" altLang="cs-CZ" sz="1400" b="1" dirty="0">
                <a:solidFill>
                  <a:srgbClr val="FF5800"/>
                </a:solidFill>
                <a:latin typeface="Verdana" pitchFamily="34" charset="0"/>
              </a:rPr>
              <a:t>STÁVAJÍCÍCH ZDROJŮ</a:t>
            </a:r>
            <a:endParaRPr lang="en-US" altLang="cs-CZ" sz="1400" b="1" dirty="0">
              <a:solidFill>
                <a:srgbClr val="FF5800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25000"/>
              </a:spcBef>
              <a:buClr>
                <a:srgbClr val="404040"/>
              </a:buClr>
              <a:buSzPct val="110000"/>
            </a:pPr>
            <a:endParaRPr lang="en-US" altLang="cs-CZ" sz="1400" b="1" dirty="0">
              <a:solidFill>
                <a:srgbClr val="FF5800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25000"/>
              </a:spcBef>
              <a:buClr>
                <a:srgbClr val="404040"/>
              </a:buClr>
              <a:buSzPct val="110000"/>
            </a:pPr>
            <a:r>
              <a:rPr lang="cs-CZ" altLang="cs-CZ" sz="1400" b="1" dirty="0">
                <a:solidFill>
                  <a:srgbClr val="FF5800"/>
                </a:solidFill>
                <a:latin typeface="Verdana" pitchFamily="34" charset="0"/>
              </a:rPr>
              <a:t>BEZPEČNOST A SPOLEHLIVOST</a:t>
            </a:r>
            <a:endParaRPr lang="en-US" altLang="cs-CZ" sz="1400" b="1" dirty="0">
              <a:solidFill>
                <a:srgbClr val="FF5800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25000"/>
              </a:spcBef>
              <a:buClr>
                <a:srgbClr val="404040"/>
              </a:buClr>
              <a:buSzPct val="110000"/>
            </a:pPr>
            <a:endParaRPr lang="en-US" altLang="cs-CZ" sz="1400" b="1" dirty="0">
              <a:solidFill>
                <a:srgbClr val="FF5800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25000"/>
              </a:spcBef>
              <a:buClr>
                <a:srgbClr val="404040"/>
              </a:buClr>
              <a:buSzPct val="110000"/>
            </a:pPr>
            <a:r>
              <a:rPr lang="cs-CZ" altLang="cs-CZ" sz="1400" b="1" dirty="0">
                <a:solidFill>
                  <a:srgbClr val="FF5800"/>
                </a:solidFill>
                <a:latin typeface="Verdana" pitchFamily="34" charset="0"/>
              </a:rPr>
              <a:t>OPTIMALIZACE NÁKLADŮ A KVALITY</a:t>
            </a:r>
          </a:p>
          <a:p>
            <a:pPr algn="ctr" eaLnBrk="1" hangingPunct="1">
              <a:spcBef>
                <a:spcPct val="25000"/>
              </a:spcBef>
              <a:buClr>
                <a:srgbClr val="404040"/>
              </a:buClr>
              <a:buSzPct val="110000"/>
            </a:pPr>
            <a:endParaRPr lang="en-US" altLang="cs-CZ" sz="1400" b="1" dirty="0">
              <a:solidFill>
                <a:srgbClr val="FF5800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25000"/>
              </a:spcBef>
              <a:buClr>
                <a:srgbClr val="404040"/>
              </a:buClr>
              <a:buSzPct val="110000"/>
            </a:pPr>
            <a:r>
              <a:rPr lang="cs-CZ" altLang="cs-CZ" sz="1400" b="1" dirty="0">
                <a:solidFill>
                  <a:srgbClr val="FF5800"/>
                </a:solidFill>
                <a:latin typeface="Verdana" pitchFamily="34" charset="0"/>
              </a:rPr>
              <a:t> FINANCOVÁNÍ</a:t>
            </a:r>
          </a:p>
          <a:p>
            <a:pPr algn="ctr" eaLnBrk="1" hangingPunct="1">
              <a:spcBef>
                <a:spcPct val="25000"/>
              </a:spcBef>
              <a:buClr>
                <a:srgbClr val="404040"/>
              </a:buClr>
              <a:buSzPct val="110000"/>
            </a:pPr>
            <a:endParaRPr lang="en-US" altLang="cs-CZ" sz="1400" b="1" dirty="0">
              <a:solidFill>
                <a:srgbClr val="FF5800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25000"/>
              </a:spcBef>
              <a:buClr>
                <a:srgbClr val="404040"/>
              </a:buClr>
              <a:buSzPct val="110000"/>
            </a:pPr>
            <a:r>
              <a:rPr lang="cs-CZ" altLang="cs-CZ" sz="1400" b="1" dirty="0">
                <a:solidFill>
                  <a:srgbClr val="FF5800"/>
                </a:solidFill>
                <a:latin typeface="Verdana" pitchFamily="34" charset="0"/>
              </a:rPr>
              <a:t>STRUKTURA DODAVATELŮ</a:t>
            </a:r>
            <a:endParaRPr lang="en-US" altLang="cs-CZ" sz="1400" b="1" dirty="0">
              <a:solidFill>
                <a:srgbClr val="FF58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74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JABLONEC NAD NISOU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411510"/>
            <a:ext cx="80772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600" b="1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altLang="cs-CZ" sz="1600" b="1" dirty="0" smtClean="0"/>
              <a:t>2007</a:t>
            </a:r>
            <a:r>
              <a:rPr lang="cs-CZ" altLang="cs-CZ" sz="1600" dirty="0" smtClean="0"/>
              <a:t> - 400 </a:t>
            </a:r>
            <a:r>
              <a:rPr lang="cs-CZ" altLang="cs-CZ" sz="1600" dirty="0"/>
              <a:t>odběrných míst </a:t>
            </a:r>
            <a:r>
              <a:rPr lang="cs-CZ" altLang="cs-CZ" sz="1600" dirty="0" smtClean="0"/>
              <a:t>- </a:t>
            </a:r>
            <a:r>
              <a:rPr lang="cs-CZ" altLang="cs-CZ" sz="1600" dirty="0"/>
              <a:t>cca 10 tis. domácností </a:t>
            </a:r>
            <a:r>
              <a:rPr lang="cs-CZ" altLang="cs-CZ" sz="1600" dirty="0" smtClean="0"/>
              <a:t>- </a:t>
            </a:r>
            <a:r>
              <a:rPr lang="cs-CZ" altLang="cs-CZ" sz="1600" dirty="0"/>
              <a:t>přes 500 </a:t>
            </a:r>
            <a:r>
              <a:rPr lang="cs-CZ" altLang="cs-CZ" sz="1600" dirty="0" smtClean="0"/>
              <a:t>TJ</a:t>
            </a:r>
            <a:endParaRPr lang="cs-CZ" sz="1600" kern="0" dirty="0" smtClean="0"/>
          </a:p>
        </p:txBody>
      </p:sp>
      <p:pic>
        <p:nvPicPr>
          <p:cNvPr id="5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4438" y="1844824"/>
            <a:ext cx="4125912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454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JABLONEC NAD NISOU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7253" y="1268760"/>
            <a:ext cx="5807075" cy="4248150"/>
          </a:xfrm>
        </p:spPr>
      </p:pic>
    </p:spTree>
    <p:extLst>
      <p:ext uri="{BB962C8B-B14F-4D97-AF65-F5344CB8AC3E}">
        <p14:creationId xmlns:p14="http://schemas.microsoft.com/office/powerpoint/2010/main" val="68566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JABLONEC NAD NISOU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411510"/>
            <a:ext cx="80772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600" b="1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spcBef>
                <a:spcPct val="50000"/>
              </a:spcBef>
              <a:spcAft>
                <a:spcPct val="50000"/>
              </a:spcAft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1" fontAlgn="base" hangingPunct="1">
              <a:spcBef>
                <a:spcPct val="50000"/>
              </a:spcBef>
              <a:spcAft>
                <a:spcPct val="5000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/>
              <a:t>Proces odpojení od skupiny MVV </a:t>
            </a:r>
            <a:r>
              <a:rPr lang="cs-CZ" sz="1600" kern="0" dirty="0" smtClean="0"/>
              <a:t>Energie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/>
              <a:t>Informační a komunikační technologie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/>
              <a:t>Účetnictví, </a:t>
            </a:r>
            <a:r>
              <a:rPr lang="cs-CZ" sz="1400" kern="0" dirty="0" smtClean="0"/>
              <a:t>mzdy, </a:t>
            </a:r>
            <a:r>
              <a:rPr lang="cs-CZ" sz="1400" kern="0" dirty="0" err="1" smtClean="0"/>
              <a:t>controling</a:t>
            </a:r>
            <a:r>
              <a:rPr lang="cs-CZ" sz="1400" kern="0" dirty="0" smtClean="0"/>
              <a:t> a </a:t>
            </a:r>
            <a:r>
              <a:rPr lang="cs-CZ" sz="1400" kern="0" dirty="0" err="1" smtClean="0"/>
              <a:t>billing</a:t>
            </a:r>
            <a:endParaRPr lang="cs-CZ" sz="1400" kern="0" dirty="0"/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/>
              <a:t>Běžná údržba SZT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/>
              <a:t>Nákup komodit</a:t>
            </a:r>
          </a:p>
          <a:p>
            <a:pPr marL="720000" lvl="2" indent="-358775" algn="just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kern="0" dirty="0" smtClean="0"/>
              <a:t>Ostatní (logo, web, pojištění, změna organizační struktury, …) </a:t>
            </a:r>
            <a:endParaRPr lang="cs-CZ" sz="1400" kern="0" dirty="0"/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Snížení ceny tepla</a:t>
            </a:r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/>
              <a:t>Projekt revitalizace </a:t>
            </a:r>
            <a:r>
              <a:rPr lang="cs-CZ" sz="1600" kern="0" dirty="0" smtClean="0"/>
              <a:t>soustavy zásobování teplem</a:t>
            </a:r>
            <a:endParaRPr lang="cs-CZ" sz="1600" kern="0" dirty="0"/>
          </a:p>
          <a:p>
            <a:pPr marL="358775" lvl="1" indent="-358775" algn="just" eaLnBrk="1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600" kern="0" dirty="0" smtClean="0"/>
              <a:t>Finanční plán</a:t>
            </a: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183763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JABLONEC NAD NISOU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14176"/>
              </p:ext>
            </p:extLst>
          </p:nvPr>
        </p:nvGraphicFramePr>
        <p:xfrm>
          <a:off x="396305" y="1772815"/>
          <a:ext cx="8424167" cy="3456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6911"/>
                <a:gridCol w="1531272"/>
                <a:gridCol w="1531272"/>
                <a:gridCol w="1531272"/>
                <a:gridCol w="1533440"/>
              </a:tblGrid>
              <a:tr h="88576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OBLAST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effectLst/>
                        </a:rPr>
                        <a:t>ÚSPORY</a:t>
                      </a:r>
                      <a:endParaRPr lang="en-US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[tis</a:t>
                      </a:r>
                      <a:r>
                        <a:rPr lang="cs-CZ" sz="1400" b="1" u="none" strike="noStrike" dirty="0" smtClean="0">
                          <a:effectLst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</a:rPr>
                        <a:t> </a:t>
                      </a:r>
                      <a:r>
                        <a:rPr lang="cs-CZ" sz="1400" b="1" u="none" strike="noStrike" dirty="0" smtClean="0">
                          <a:effectLst/>
                        </a:rPr>
                        <a:t>Kč/rok</a:t>
                      </a:r>
                      <a:r>
                        <a:rPr lang="en-US" sz="1400" b="1" u="none" strike="noStrike" dirty="0" smtClean="0">
                          <a:effectLst/>
                        </a:rPr>
                        <a:t>]</a:t>
                      </a:r>
                      <a:endParaRPr lang="cs-CZ" sz="1400" b="1" i="0" u="none" strike="noStrike" dirty="0" smtClean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PŮVODNÍ</a:t>
                      </a:r>
                      <a:r>
                        <a:rPr lang="cs-CZ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400" b="1" u="none" strike="noStrike" baseline="0" dirty="0" smtClean="0">
                          <a:effectLst/>
                        </a:rPr>
                        <a:t>STAV</a:t>
                      </a:r>
                      <a:endParaRPr lang="en-US" sz="1400" b="1" u="none" strike="noStrike" baseline="0" dirty="0" smtClean="0">
                        <a:effectLst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</a:rPr>
                        <a:t>[tis</a:t>
                      </a:r>
                      <a:r>
                        <a:rPr lang="cs-CZ" sz="1400" b="1" u="none" strike="noStrike" dirty="0" smtClean="0">
                          <a:effectLst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</a:rPr>
                        <a:t> </a:t>
                      </a:r>
                      <a:r>
                        <a:rPr lang="cs-CZ" sz="1400" b="1" u="none" strike="noStrike" dirty="0" smtClean="0">
                          <a:effectLst/>
                        </a:rPr>
                        <a:t>Kč/rok</a:t>
                      </a:r>
                      <a:r>
                        <a:rPr lang="en-US" sz="1400" b="1" u="none" strike="noStrike" dirty="0" smtClean="0">
                          <a:effectLst/>
                        </a:rPr>
                        <a:t>]</a:t>
                      </a:r>
                      <a:endParaRPr lang="cs-CZ" sz="1400" b="1" i="0" u="none" strike="noStrike" dirty="0" smtClean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NOVÝ</a:t>
                      </a: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STAV</a:t>
                      </a:r>
                      <a:endParaRPr lang="en-US" sz="1400" b="1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</a:rPr>
                        <a:t>[tis</a:t>
                      </a:r>
                      <a:r>
                        <a:rPr lang="cs-CZ" sz="1400" b="1" u="none" strike="noStrike" dirty="0" smtClean="0">
                          <a:effectLst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</a:rPr>
                        <a:t> </a:t>
                      </a:r>
                      <a:r>
                        <a:rPr lang="cs-CZ" sz="1400" b="1" u="none" strike="noStrike" dirty="0" smtClean="0">
                          <a:effectLst/>
                        </a:rPr>
                        <a:t>Kč/rok</a:t>
                      </a:r>
                      <a:r>
                        <a:rPr lang="en-US" sz="1400" b="1" u="none" strike="noStrike" dirty="0" smtClean="0">
                          <a:effectLst/>
                        </a:rPr>
                        <a:t>]</a:t>
                      </a:r>
                      <a:endParaRPr lang="cs-CZ" sz="1400" b="1" i="0" u="none" strike="noStrike" dirty="0" smtClean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ZAHÁJENÍ ÚSPORY</a:t>
                      </a:r>
                      <a:endParaRPr lang="cs-CZ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8001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400" u="none" strike="noStrike" dirty="0">
                          <a:effectLst/>
                        </a:rPr>
                        <a:t>ICT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1 335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2 736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1 401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01</a:t>
                      </a:r>
                      <a:r>
                        <a:rPr lang="cs-CZ" sz="1400" u="none" strike="noStrike" dirty="0">
                          <a:effectLst/>
                        </a:rPr>
                        <a:t>. </a:t>
                      </a:r>
                      <a:r>
                        <a:rPr lang="cs-CZ" sz="1400" u="none" strike="noStrike" dirty="0" smtClean="0">
                          <a:effectLst/>
                        </a:rPr>
                        <a:t>10. </a:t>
                      </a:r>
                      <a:r>
                        <a:rPr lang="cs-CZ" sz="1400" u="none" strike="noStrike" dirty="0">
                          <a:effectLst/>
                        </a:rPr>
                        <a:t>2013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38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400" u="none" strike="noStrike" dirty="0" smtClean="0">
                          <a:effectLst/>
                        </a:rPr>
                        <a:t>Opravy a údržba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3 600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9 600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6 000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01</a:t>
                      </a:r>
                      <a:r>
                        <a:rPr lang="cs-CZ" sz="1400" u="none" strike="noStrike" dirty="0">
                          <a:effectLst/>
                        </a:rPr>
                        <a:t>. </a:t>
                      </a:r>
                      <a:r>
                        <a:rPr lang="cs-CZ" sz="1400" u="none" strike="noStrike" dirty="0" smtClean="0">
                          <a:effectLst/>
                        </a:rPr>
                        <a:t>03. 2014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268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400" u="none" strike="noStrike" dirty="0" smtClean="0">
                          <a:effectLst/>
                        </a:rPr>
                        <a:t>Účetnictví, mzdy, controlling a </a:t>
                      </a:r>
                      <a:r>
                        <a:rPr lang="cs-CZ" sz="1400" u="none" strike="noStrike" dirty="0" err="1" smtClean="0">
                          <a:effectLst/>
                        </a:rPr>
                        <a:t>billing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2 472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2 910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0 438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01</a:t>
                      </a:r>
                      <a:r>
                        <a:rPr lang="cs-CZ" sz="1400" u="none" strike="noStrike" dirty="0">
                          <a:effectLst/>
                        </a:rPr>
                        <a:t>. </a:t>
                      </a:r>
                      <a:r>
                        <a:rPr lang="cs-CZ" sz="1400" u="none" strike="noStrike" dirty="0" smtClean="0">
                          <a:effectLst/>
                        </a:rPr>
                        <a:t>10. </a:t>
                      </a:r>
                      <a:r>
                        <a:rPr lang="cs-CZ" sz="1400" u="none" strike="noStrike" dirty="0">
                          <a:effectLst/>
                        </a:rPr>
                        <a:t>2013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143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400" u="none" strike="noStrike" dirty="0" smtClean="0">
                          <a:effectLst/>
                        </a:rPr>
                        <a:t>Personální náklady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2 109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</a:rPr>
                        <a:t>01</a:t>
                      </a:r>
                      <a:r>
                        <a:rPr lang="cs-CZ" sz="1400" u="none" strike="noStrike" dirty="0">
                          <a:effectLst/>
                        </a:rPr>
                        <a:t>. </a:t>
                      </a:r>
                      <a:r>
                        <a:rPr lang="cs-CZ" sz="1400" u="none" strike="noStrike" dirty="0" smtClean="0">
                          <a:effectLst/>
                        </a:rPr>
                        <a:t>11. </a:t>
                      </a:r>
                      <a:r>
                        <a:rPr lang="cs-CZ" sz="1400" u="none" strike="noStrike" dirty="0">
                          <a:effectLst/>
                        </a:rPr>
                        <a:t>2013</a:t>
                      </a:r>
                      <a:endParaRPr lang="cs-CZ" sz="14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26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C</a:t>
                      </a:r>
                      <a:r>
                        <a:rPr lang="cs-CZ" sz="1400" b="1" u="none" strike="noStrike" dirty="0" smtClean="0">
                          <a:effectLst/>
                        </a:rPr>
                        <a:t>elkem</a:t>
                      </a:r>
                      <a:endParaRPr lang="cs-CZ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9 516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15 246</a:t>
                      </a:r>
                      <a:endParaRPr lang="cs-CZ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7 839</a:t>
                      </a:r>
                      <a:endParaRPr lang="cs-CZ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 </a:t>
                      </a:r>
                      <a:endParaRPr lang="cs-CZ" sz="14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24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96863"/>
            <a:ext cx="8077200" cy="7556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REVITALIZACE SZT</a:t>
            </a:r>
            <a:endParaRPr lang="cs-CZ" b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59"/>
            <a:ext cx="8229600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Šipka dolů 6"/>
          <p:cNvSpPr/>
          <p:nvPr/>
        </p:nvSpPr>
        <p:spPr>
          <a:xfrm>
            <a:off x="4500563" y="1773511"/>
            <a:ext cx="358775" cy="287337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srgbClr val="00B050"/>
              </a:solidFill>
            </a:endParaRPr>
          </a:p>
        </p:txBody>
      </p:sp>
      <p:sp>
        <p:nvSpPr>
          <p:cNvPr id="8" name="Šipka dolů 7"/>
          <p:cNvSpPr/>
          <p:nvPr/>
        </p:nvSpPr>
        <p:spPr>
          <a:xfrm>
            <a:off x="4499992" y="2565599"/>
            <a:ext cx="358775" cy="287337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Šipka dolů 8"/>
          <p:cNvSpPr/>
          <p:nvPr/>
        </p:nvSpPr>
        <p:spPr>
          <a:xfrm>
            <a:off x="4499992" y="3357687"/>
            <a:ext cx="358775" cy="287337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srgbClr val="00B050"/>
              </a:solidFill>
            </a:endParaRPr>
          </a:p>
        </p:txBody>
      </p:sp>
      <p:sp>
        <p:nvSpPr>
          <p:cNvPr id="10" name="Šipka dolů 9"/>
          <p:cNvSpPr/>
          <p:nvPr/>
        </p:nvSpPr>
        <p:spPr>
          <a:xfrm>
            <a:off x="4501257" y="4221783"/>
            <a:ext cx="358775" cy="287337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srgbClr val="00B050"/>
              </a:solidFill>
            </a:endParaRPr>
          </a:p>
        </p:txBody>
      </p:sp>
      <p:sp>
        <p:nvSpPr>
          <p:cNvPr id="11" name="Šipka dolů 10"/>
          <p:cNvSpPr/>
          <p:nvPr/>
        </p:nvSpPr>
        <p:spPr>
          <a:xfrm>
            <a:off x="4499992" y="5013871"/>
            <a:ext cx="358775" cy="287337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1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Mz5QG4OUiA_UzK4bU3G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eKiuvjV20yZXobGQ1tvo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VjKzecJ0CJKofSVuNFK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VjKzecJ0CJKofSVuNFK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VjKzecJ0CJKofSVuNFK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VjKzecJ0CJKofSVuNFK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VjKzecJ0CJKofSVuNFK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ouTE6IC_E6GEB3C3lfw0g"/>
</p:tagLst>
</file>

<file path=ppt/theme/theme1.xml><?xml version="1.0" encoding="utf-8"?>
<a:theme xmlns:a="http://schemas.openxmlformats.org/drawingml/2006/main" name="Prezenta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00"/>
      </a:accent1>
      <a:accent2>
        <a:srgbClr val="0083D7"/>
      </a:accent2>
      <a:accent3>
        <a:srgbClr val="FFFFFF"/>
      </a:accent3>
      <a:accent4>
        <a:srgbClr val="000000"/>
      </a:accent4>
      <a:accent5>
        <a:srgbClr val="FFFFAA"/>
      </a:accent5>
      <a:accent6>
        <a:srgbClr val="0076C3"/>
      </a:accent6>
      <a:hlink>
        <a:srgbClr val="FF0000"/>
      </a:hlink>
      <a:folHlink>
        <a:srgbClr val="00B400"/>
      </a:folHlink>
    </a:clrScheme>
    <a:fontScheme name="PRESENTATION ENVIRO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PRESENTATION ENVIR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ENVIR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1410</TotalTime>
  <Words>739</Words>
  <Application>Microsoft Office PowerPoint</Application>
  <PresentationFormat>Fólie</PresentationFormat>
  <Paragraphs>170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Prezentace</vt:lpstr>
      <vt:lpstr>Prezentace aplikace PowerPoint</vt:lpstr>
      <vt:lpstr>Prezentace aplikace PowerPoint</vt:lpstr>
      <vt:lpstr>PŘEDSTAVENÍ SPOLEČNOSTI</vt:lpstr>
      <vt:lpstr>ENERGETIKA</vt:lpstr>
      <vt:lpstr>JABLONEC NAD NISOU</vt:lpstr>
      <vt:lpstr>JABLONEC NAD NISOU</vt:lpstr>
      <vt:lpstr>JABLONEC NAD NISOU</vt:lpstr>
      <vt:lpstr>JABLONEC NAD NISOU</vt:lpstr>
      <vt:lpstr>REVITALIZACE SZT</vt:lpstr>
      <vt:lpstr>REVITALIZACE SZT</vt:lpstr>
      <vt:lpstr>REVITALIZACE SZT</vt:lpstr>
      <vt:lpstr>SZT Brandýs nad Labem</vt:lpstr>
      <vt:lpstr>SZT Brandýs nad Labem</vt:lpstr>
      <vt:lpstr>Operační program PIK</vt:lpstr>
      <vt:lpstr>Finanční alokace OP PIK</vt:lpstr>
      <vt:lpstr>Prioritní osa 3 OP PIK</vt:lpstr>
      <vt:lpstr>Investiční priorita 5 PO 3 OP PIK</vt:lpstr>
      <vt:lpstr>Forma a výše podpory</vt:lpstr>
      <vt:lpstr>Kontakt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</dc:creator>
  <cp:lastModifiedBy>LiPr</cp:lastModifiedBy>
  <cp:revision>103</cp:revision>
  <cp:lastPrinted>2011-06-23T06:42:26Z</cp:lastPrinted>
  <dcterms:created xsi:type="dcterms:W3CDTF">2011-05-10T14:06:39Z</dcterms:created>
  <dcterms:modified xsi:type="dcterms:W3CDTF">2015-03-05T03:47:54Z</dcterms:modified>
</cp:coreProperties>
</file>